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fa81c723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9fa81c723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Raghav</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9f8d73e0c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9f8d73e0c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Jisoo </a:t>
            </a:r>
            <a:r>
              <a:rPr lang="en"/>
              <a:t>https://www.codeproject.com/Articles/865935/Object-Tracking-Kalman-Filter-with-Ease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a0161add8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a0161add8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fb39aff6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fb39aff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Jisoo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f8d73e0c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f8d73e0c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kuriakose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f8d73e0c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f8d73e0c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kuriakose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f8d73e0c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9f8d73e0c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video &amp; output video compare - kuriakose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f8d73e0c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f8d73e0c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may apply better model for detection, or we can train the one model that detects faces and characters / real time / targeted blurring (identification) </a:t>
            </a:r>
            <a:endParaRPr/>
          </a:p>
          <a:p>
            <a:pPr indent="0" lvl="0" marL="0" rtl="0" algn="l">
              <a:spcBef>
                <a:spcPts val="0"/>
              </a:spcBef>
              <a:spcAft>
                <a:spcPts val="0"/>
              </a:spcAft>
              <a:buNone/>
            </a:pPr>
            <a:r>
              <a:rPr lang="en"/>
              <a:t>Raghav</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041b193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041b193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f8d73e0c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f8d73e0c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f8d73e0c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9f8d73e0c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Jisoo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9f8d73e0c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9f8d73e0c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Jisoo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9f8d73e0c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9f8d73e0c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Jisoo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f8d73e0c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f8d73e0c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Kuriakose  </a:t>
            </a:r>
            <a:endParaRPr/>
          </a:p>
          <a:p>
            <a:pPr indent="0" lvl="0" marL="0" rtl="0" algn="l">
              <a:spcBef>
                <a:spcPts val="0"/>
              </a:spcBef>
              <a:spcAft>
                <a:spcPts val="0"/>
              </a:spcAft>
              <a:buNone/>
            </a:pPr>
            <a:r>
              <a:rPr lang="en"/>
              <a:t>Explain Single Shot Multibox detector nd ResNet-10 Architecture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0161add8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0161add8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0161add8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0161add8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f8d73e0c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f8d73e0c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Raghav</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fa81c72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fa81c72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Raghav</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2.png"/><Relationship Id="rId10" Type="http://schemas.openxmlformats.org/officeDocument/2006/relationships/image" Target="../media/image27.png"/><Relationship Id="rId9"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33.png"/><Relationship Id="rId6"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file/d/1ugxpp4dK_kA1-3zQb5ZpVsCZA4iSDVwX/view?usp=sharing" TargetMode="External"/><Relationship Id="rId4" Type="http://schemas.openxmlformats.org/officeDocument/2006/relationships/hyperlink" Target="https://drive.google.com/file/d/1kYXZcX_GrcdjQxGcX--QG7jVhGKBSHU7/view?usp=sharing" TargetMode="External"/><Relationship Id="rId5" Type="http://schemas.openxmlformats.org/officeDocument/2006/relationships/hyperlink" Target="https://drive.google.com/file/d/19LBC-bylcKHnAheG50kwaU6BikuGlmLH/view?usp=drive_link" TargetMode="External"/><Relationship Id="rId6" Type="http://schemas.openxmlformats.org/officeDocument/2006/relationships/hyperlink" Target="https://drive.google.com/file/d/1H2e3q75H6v_fvtRUBaeNxWWB9EFMiCVE/view?usp=sharing" TargetMode="External"/><Relationship Id="rId7" Type="http://schemas.openxmlformats.org/officeDocument/2006/relationships/hyperlink" Target="https://drive.google.com/file/d/1DMebQNViK5YmokMVLqLGpkRRrEQHamVl/view?usp=sharing" TargetMode="External"/><Relationship Id="rId8" Type="http://schemas.openxmlformats.org/officeDocument/2006/relationships/hyperlink" Target="https://drive.google.com/file/d/11tYNKhS95XERApMTpDyQucBvhy4D6QE5/view?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0" y="211175"/>
            <a:ext cx="9090300" cy="1743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500">
                <a:solidFill>
                  <a:srgbClr val="8C1D40"/>
                </a:solidFill>
              </a:rPr>
              <a:t>Face and Information Content Detection for Automated Blurring</a:t>
            </a:r>
            <a:endParaRPr b="1" sz="3500">
              <a:solidFill>
                <a:srgbClr val="8C1D40"/>
              </a:solidFill>
            </a:endParaRPr>
          </a:p>
        </p:txBody>
      </p:sp>
      <p:sp>
        <p:nvSpPr>
          <p:cNvPr id="55" name="Google Shape;55;p13"/>
          <p:cNvSpPr txBox="1"/>
          <p:nvPr>
            <p:ph idx="1" type="subTitle"/>
          </p:nvPr>
        </p:nvSpPr>
        <p:spPr>
          <a:xfrm>
            <a:off x="311700" y="2217025"/>
            <a:ext cx="8520600" cy="1028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t>CSE 509: Digital Video Processing</a:t>
            </a:r>
            <a:endParaRPr sz="2200"/>
          </a:p>
          <a:p>
            <a:pPr indent="0" lvl="0" marL="0" rtl="0" algn="ctr">
              <a:spcBef>
                <a:spcPts val="0"/>
              </a:spcBef>
              <a:spcAft>
                <a:spcPts val="0"/>
              </a:spcAft>
              <a:buNone/>
            </a:pPr>
            <a:r>
              <a:rPr lang="en" sz="2200"/>
              <a:t>Group 29</a:t>
            </a:r>
            <a:endParaRPr sz="2200"/>
          </a:p>
        </p:txBody>
      </p:sp>
      <p:pic>
        <p:nvPicPr>
          <p:cNvPr id="56" name="Google Shape;56;p13"/>
          <p:cNvPicPr preferRelativeResize="0"/>
          <p:nvPr/>
        </p:nvPicPr>
        <p:blipFill>
          <a:blip r:embed="rId3">
            <a:alphaModFix/>
          </a:blip>
          <a:stretch>
            <a:fillRect/>
          </a:stretch>
        </p:blipFill>
        <p:spPr>
          <a:xfrm>
            <a:off x="152400" y="4422100"/>
            <a:ext cx="2899325" cy="634225"/>
          </a:xfrm>
          <a:prstGeom prst="rect">
            <a:avLst/>
          </a:prstGeom>
          <a:noFill/>
          <a:ln>
            <a:noFill/>
          </a:ln>
        </p:spPr>
      </p:pic>
      <p:sp>
        <p:nvSpPr>
          <p:cNvPr id="57" name="Google Shape;57;p13"/>
          <p:cNvSpPr txBox="1"/>
          <p:nvPr>
            <p:ph idx="1" type="subTitle"/>
          </p:nvPr>
        </p:nvSpPr>
        <p:spPr>
          <a:xfrm>
            <a:off x="464100" y="3226700"/>
            <a:ext cx="2587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chemeClr val="dk1"/>
                </a:solidFill>
              </a:rPr>
              <a:t>Kuriakose Eldho</a:t>
            </a:r>
            <a:endParaRPr sz="2200">
              <a:solidFill>
                <a:schemeClr val="dk1"/>
              </a:solidFill>
            </a:endParaRPr>
          </a:p>
          <a:p>
            <a:pPr indent="0" lvl="0" marL="0" rtl="0" algn="ctr">
              <a:spcBef>
                <a:spcPts val="0"/>
              </a:spcBef>
              <a:spcAft>
                <a:spcPts val="0"/>
              </a:spcAft>
              <a:buNone/>
            </a:pPr>
            <a:r>
              <a:rPr lang="en" sz="1800">
                <a:solidFill>
                  <a:schemeClr val="dk1"/>
                </a:solidFill>
              </a:rPr>
              <a:t>(keldho@asu.edu)</a:t>
            </a:r>
            <a:endParaRPr sz="1800">
              <a:solidFill>
                <a:schemeClr val="dk1"/>
              </a:solidFill>
            </a:endParaRPr>
          </a:p>
        </p:txBody>
      </p:sp>
      <p:sp>
        <p:nvSpPr>
          <p:cNvPr id="58" name="Google Shape;58;p13"/>
          <p:cNvSpPr txBox="1"/>
          <p:nvPr>
            <p:ph idx="1" type="subTitle"/>
          </p:nvPr>
        </p:nvSpPr>
        <p:spPr>
          <a:xfrm>
            <a:off x="3486525" y="3226700"/>
            <a:ext cx="2587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chemeClr val="dk1"/>
                </a:solidFill>
              </a:rPr>
              <a:t>Raghav Kapoor</a:t>
            </a:r>
            <a:endParaRPr sz="2200">
              <a:solidFill>
                <a:schemeClr val="dk1"/>
              </a:solidFill>
            </a:endParaRPr>
          </a:p>
          <a:p>
            <a:pPr indent="0" lvl="0" marL="0" rtl="0" algn="ctr">
              <a:spcBef>
                <a:spcPts val="0"/>
              </a:spcBef>
              <a:spcAft>
                <a:spcPts val="0"/>
              </a:spcAft>
              <a:buNone/>
            </a:pPr>
            <a:r>
              <a:rPr lang="en" sz="1800">
                <a:solidFill>
                  <a:schemeClr val="dk1"/>
                </a:solidFill>
              </a:rPr>
              <a:t>(rkapoo22@asu.edu)</a:t>
            </a:r>
            <a:endParaRPr sz="1800">
              <a:solidFill>
                <a:schemeClr val="dk1"/>
              </a:solidFill>
            </a:endParaRPr>
          </a:p>
        </p:txBody>
      </p:sp>
      <p:sp>
        <p:nvSpPr>
          <p:cNvPr id="59" name="Google Shape;59;p13"/>
          <p:cNvSpPr txBox="1"/>
          <p:nvPr>
            <p:ph idx="1" type="subTitle"/>
          </p:nvPr>
        </p:nvSpPr>
        <p:spPr>
          <a:xfrm>
            <a:off x="6176700" y="3226700"/>
            <a:ext cx="2587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chemeClr val="dk1"/>
                </a:solidFill>
              </a:rPr>
              <a:t>Jisoo Lee</a:t>
            </a:r>
            <a:endParaRPr sz="2200">
              <a:solidFill>
                <a:schemeClr val="dk1"/>
              </a:solidFill>
            </a:endParaRPr>
          </a:p>
          <a:p>
            <a:pPr indent="0" lvl="0" marL="0" rtl="0" algn="ctr">
              <a:spcBef>
                <a:spcPts val="0"/>
              </a:spcBef>
              <a:spcAft>
                <a:spcPts val="0"/>
              </a:spcAft>
              <a:buNone/>
            </a:pPr>
            <a:r>
              <a:rPr lang="en" sz="1800">
                <a:solidFill>
                  <a:schemeClr val="dk1"/>
                </a:solidFill>
              </a:rPr>
              <a:t>(jlee815@asu.edu)</a:t>
            </a:r>
            <a:endParaRPr sz="1800">
              <a:solidFill>
                <a:schemeClr val="dk1"/>
              </a:solidFill>
            </a:endParaRPr>
          </a:p>
        </p:txBody>
      </p:sp>
      <p:sp>
        <p:nvSpPr>
          <p:cNvPr id="60" name="Google Shape;60;p13"/>
          <p:cNvSpPr txBox="1"/>
          <p:nvPr>
            <p:ph idx="1" type="subTitle"/>
          </p:nvPr>
        </p:nvSpPr>
        <p:spPr>
          <a:xfrm>
            <a:off x="7801075" y="4677425"/>
            <a:ext cx="1342800" cy="490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11.29.2023</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2"/>
          <p:cNvPicPr preferRelativeResize="0"/>
          <p:nvPr/>
        </p:nvPicPr>
        <p:blipFill>
          <a:blip r:embed="rId3">
            <a:alphaModFix/>
          </a:blip>
          <a:stretch>
            <a:fillRect/>
          </a:stretch>
        </p:blipFill>
        <p:spPr>
          <a:xfrm>
            <a:off x="1004250" y="152400"/>
            <a:ext cx="7135497" cy="48387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 Tracking performance: Kalman filter</a:t>
            </a:r>
            <a:endParaRPr/>
          </a:p>
        </p:txBody>
      </p:sp>
      <p:pic>
        <p:nvPicPr>
          <p:cNvPr id="145" name="Google Shape;145;p23"/>
          <p:cNvPicPr preferRelativeResize="0"/>
          <p:nvPr/>
        </p:nvPicPr>
        <p:blipFill>
          <a:blip r:embed="rId3">
            <a:alphaModFix/>
          </a:blip>
          <a:stretch>
            <a:fillRect/>
          </a:stretch>
        </p:blipFill>
        <p:spPr>
          <a:xfrm>
            <a:off x="311700" y="1835188"/>
            <a:ext cx="4107925" cy="2265775"/>
          </a:xfrm>
          <a:prstGeom prst="rect">
            <a:avLst/>
          </a:prstGeom>
          <a:noFill/>
          <a:ln>
            <a:noFill/>
          </a:ln>
        </p:spPr>
      </p:pic>
      <p:pic>
        <p:nvPicPr>
          <p:cNvPr id="146" name="Google Shape;146;p23"/>
          <p:cNvPicPr preferRelativeResize="0"/>
          <p:nvPr/>
        </p:nvPicPr>
        <p:blipFill>
          <a:blip r:embed="rId4">
            <a:alphaModFix/>
          </a:blip>
          <a:stretch>
            <a:fillRect/>
          </a:stretch>
        </p:blipFill>
        <p:spPr>
          <a:xfrm>
            <a:off x="4482650" y="1693600"/>
            <a:ext cx="1760616" cy="996795"/>
          </a:xfrm>
          <a:prstGeom prst="rect">
            <a:avLst/>
          </a:prstGeom>
          <a:noFill/>
          <a:ln>
            <a:noFill/>
          </a:ln>
        </p:spPr>
      </p:pic>
      <p:pic>
        <p:nvPicPr>
          <p:cNvPr id="147" name="Google Shape;147;p23"/>
          <p:cNvPicPr preferRelativeResize="0"/>
          <p:nvPr/>
        </p:nvPicPr>
        <p:blipFill>
          <a:blip r:embed="rId4">
            <a:alphaModFix/>
          </a:blip>
          <a:stretch>
            <a:fillRect/>
          </a:stretch>
        </p:blipFill>
        <p:spPr>
          <a:xfrm>
            <a:off x="5120877" y="2073070"/>
            <a:ext cx="1760608" cy="996795"/>
          </a:xfrm>
          <a:prstGeom prst="rect">
            <a:avLst/>
          </a:prstGeom>
          <a:noFill/>
          <a:ln>
            <a:noFill/>
          </a:ln>
        </p:spPr>
      </p:pic>
      <p:pic>
        <p:nvPicPr>
          <p:cNvPr id="148" name="Google Shape;148;p23"/>
          <p:cNvPicPr preferRelativeResize="0"/>
          <p:nvPr/>
        </p:nvPicPr>
        <p:blipFill>
          <a:blip r:embed="rId4">
            <a:alphaModFix/>
          </a:blip>
          <a:stretch>
            <a:fillRect/>
          </a:stretch>
        </p:blipFill>
        <p:spPr>
          <a:xfrm>
            <a:off x="5810642" y="2486624"/>
            <a:ext cx="1760618" cy="996801"/>
          </a:xfrm>
          <a:prstGeom prst="rect">
            <a:avLst/>
          </a:prstGeom>
          <a:noFill/>
          <a:ln>
            <a:noFill/>
          </a:ln>
        </p:spPr>
      </p:pic>
      <p:pic>
        <p:nvPicPr>
          <p:cNvPr id="149" name="Google Shape;149;p23"/>
          <p:cNvPicPr preferRelativeResize="0"/>
          <p:nvPr/>
        </p:nvPicPr>
        <p:blipFill>
          <a:blip r:embed="rId4">
            <a:alphaModFix/>
          </a:blip>
          <a:stretch>
            <a:fillRect/>
          </a:stretch>
        </p:blipFill>
        <p:spPr>
          <a:xfrm>
            <a:off x="6433467" y="2912401"/>
            <a:ext cx="1760618" cy="996800"/>
          </a:xfrm>
          <a:prstGeom prst="rect">
            <a:avLst/>
          </a:prstGeom>
          <a:noFill/>
          <a:ln>
            <a:noFill/>
          </a:ln>
        </p:spPr>
      </p:pic>
      <p:pic>
        <p:nvPicPr>
          <p:cNvPr id="150" name="Google Shape;150;p23"/>
          <p:cNvPicPr preferRelativeResize="0"/>
          <p:nvPr/>
        </p:nvPicPr>
        <p:blipFill>
          <a:blip r:embed="rId4">
            <a:alphaModFix/>
          </a:blip>
          <a:stretch>
            <a:fillRect/>
          </a:stretch>
        </p:blipFill>
        <p:spPr>
          <a:xfrm>
            <a:off x="7071693" y="3320480"/>
            <a:ext cx="1760606" cy="996795"/>
          </a:xfrm>
          <a:prstGeom prst="rect">
            <a:avLst/>
          </a:prstGeom>
          <a:noFill/>
          <a:ln>
            <a:noFill/>
          </a:ln>
        </p:spPr>
      </p:pic>
      <p:cxnSp>
        <p:nvCxnSpPr>
          <p:cNvPr id="151" name="Google Shape;151;p23"/>
          <p:cNvCxnSpPr/>
          <p:nvPr/>
        </p:nvCxnSpPr>
        <p:spPr>
          <a:xfrm>
            <a:off x="4419625" y="2968075"/>
            <a:ext cx="2803500" cy="1691100"/>
          </a:xfrm>
          <a:prstGeom prst="straightConnector1">
            <a:avLst/>
          </a:prstGeom>
          <a:noFill/>
          <a:ln cap="flat" cmpd="sng" w="9525">
            <a:solidFill>
              <a:schemeClr val="dk1"/>
            </a:solidFill>
            <a:prstDash val="solid"/>
            <a:round/>
            <a:headEnd len="med" w="med" type="none"/>
            <a:tailEnd len="med" w="med" type="triangle"/>
          </a:ln>
        </p:spPr>
      </p:cxnSp>
      <p:sp>
        <p:nvSpPr>
          <p:cNvPr id="152" name="Google Shape;152;p23"/>
          <p:cNvSpPr txBox="1"/>
          <p:nvPr/>
        </p:nvSpPr>
        <p:spPr>
          <a:xfrm>
            <a:off x="5407825" y="3735250"/>
            <a:ext cx="3051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a:t>
            </a:r>
            <a:endParaRPr sz="1800">
              <a:solidFill>
                <a:schemeClr val="dk2"/>
              </a:solidFill>
            </a:endParaRPr>
          </a:p>
        </p:txBody>
      </p:sp>
      <p:sp>
        <p:nvSpPr>
          <p:cNvPr id="153" name="Google Shape;153;p23"/>
          <p:cNvSpPr txBox="1"/>
          <p:nvPr/>
        </p:nvSpPr>
        <p:spPr>
          <a:xfrm>
            <a:off x="1239375" y="4088713"/>
            <a:ext cx="23694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The cycle of Kalman filter</a:t>
            </a:r>
            <a:endParaRPr sz="15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Kalman Filter</a:t>
            </a:r>
            <a:endParaRPr/>
          </a:p>
        </p:txBody>
      </p:sp>
      <p:pic>
        <p:nvPicPr>
          <p:cNvPr id="159" name="Google Shape;159;p24"/>
          <p:cNvPicPr preferRelativeResize="0"/>
          <p:nvPr/>
        </p:nvPicPr>
        <p:blipFill>
          <a:blip r:embed="rId3">
            <a:alphaModFix/>
          </a:blip>
          <a:stretch>
            <a:fillRect/>
          </a:stretch>
        </p:blipFill>
        <p:spPr>
          <a:xfrm>
            <a:off x="1305250" y="1152475"/>
            <a:ext cx="6400800" cy="3543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Improve Tracking performance: Kalman filter</a:t>
            </a:r>
            <a:endParaRPr/>
          </a:p>
          <a:p>
            <a:pPr indent="0" lvl="0" marL="0" rtl="0" algn="l">
              <a:spcBef>
                <a:spcPts val="0"/>
              </a:spcBef>
              <a:spcAft>
                <a:spcPts val="0"/>
              </a:spcAft>
              <a:buNone/>
            </a:pPr>
            <a:r>
              <a:t/>
            </a:r>
            <a:endParaRPr/>
          </a:p>
        </p:txBody>
      </p:sp>
      <p:pic>
        <p:nvPicPr>
          <p:cNvPr id="165" name="Google Shape;165;p25"/>
          <p:cNvPicPr preferRelativeResize="0"/>
          <p:nvPr/>
        </p:nvPicPr>
        <p:blipFill rotWithShape="1">
          <a:blip r:embed="rId3">
            <a:alphaModFix/>
          </a:blip>
          <a:srcRect b="10356" l="14801" r="23957" t="26762"/>
          <a:stretch/>
        </p:blipFill>
        <p:spPr>
          <a:xfrm>
            <a:off x="444963" y="1557950"/>
            <a:ext cx="1951669" cy="1127235"/>
          </a:xfrm>
          <a:prstGeom prst="rect">
            <a:avLst/>
          </a:prstGeom>
          <a:noFill/>
          <a:ln>
            <a:noFill/>
          </a:ln>
        </p:spPr>
      </p:pic>
      <p:pic>
        <p:nvPicPr>
          <p:cNvPr id="166" name="Google Shape;166;p25"/>
          <p:cNvPicPr preferRelativeResize="0"/>
          <p:nvPr/>
        </p:nvPicPr>
        <p:blipFill rotWithShape="1">
          <a:blip r:embed="rId4">
            <a:alphaModFix/>
          </a:blip>
          <a:srcRect b="10356" l="14856" r="23906" t="26762"/>
          <a:stretch/>
        </p:blipFill>
        <p:spPr>
          <a:xfrm>
            <a:off x="2545773" y="1557950"/>
            <a:ext cx="1951669" cy="1127235"/>
          </a:xfrm>
          <a:prstGeom prst="rect">
            <a:avLst/>
          </a:prstGeom>
          <a:noFill/>
          <a:ln>
            <a:noFill/>
          </a:ln>
        </p:spPr>
      </p:pic>
      <p:pic>
        <p:nvPicPr>
          <p:cNvPr id="167" name="Google Shape;167;p25"/>
          <p:cNvPicPr preferRelativeResize="0"/>
          <p:nvPr/>
        </p:nvPicPr>
        <p:blipFill rotWithShape="1">
          <a:blip r:embed="rId5">
            <a:alphaModFix/>
          </a:blip>
          <a:srcRect b="10356" l="14917" r="23845" t="26762"/>
          <a:stretch/>
        </p:blipFill>
        <p:spPr>
          <a:xfrm>
            <a:off x="4646558" y="1557950"/>
            <a:ext cx="1951669" cy="1127235"/>
          </a:xfrm>
          <a:prstGeom prst="rect">
            <a:avLst/>
          </a:prstGeom>
          <a:noFill/>
          <a:ln>
            <a:noFill/>
          </a:ln>
        </p:spPr>
      </p:pic>
      <p:pic>
        <p:nvPicPr>
          <p:cNvPr id="168" name="Google Shape;168;p25"/>
          <p:cNvPicPr preferRelativeResize="0"/>
          <p:nvPr/>
        </p:nvPicPr>
        <p:blipFill rotWithShape="1">
          <a:blip r:embed="rId6">
            <a:alphaModFix/>
          </a:blip>
          <a:srcRect b="10356" l="14967" r="23792" t="26762"/>
          <a:stretch/>
        </p:blipFill>
        <p:spPr>
          <a:xfrm>
            <a:off x="6747368" y="1557950"/>
            <a:ext cx="1951669" cy="1127235"/>
          </a:xfrm>
          <a:prstGeom prst="rect">
            <a:avLst/>
          </a:prstGeom>
          <a:noFill/>
          <a:ln>
            <a:noFill/>
          </a:ln>
        </p:spPr>
      </p:pic>
      <p:pic>
        <p:nvPicPr>
          <p:cNvPr id="169" name="Google Shape;169;p25"/>
          <p:cNvPicPr preferRelativeResize="0"/>
          <p:nvPr/>
        </p:nvPicPr>
        <p:blipFill rotWithShape="1">
          <a:blip r:embed="rId7">
            <a:alphaModFix/>
          </a:blip>
          <a:srcRect b="10463" l="14801" r="23957" t="26655"/>
          <a:stretch/>
        </p:blipFill>
        <p:spPr>
          <a:xfrm>
            <a:off x="444963" y="3162640"/>
            <a:ext cx="1951669" cy="1127235"/>
          </a:xfrm>
          <a:prstGeom prst="rect">
            <a:avLst/>
          </a:prstGeom>
          <a:noFill/>
          <a:ln>
            <a:noFill/>
          </a:ln>
        </p:spPr>
      </p:pic>
      <p:sp>
        <p:nvSpPr>
          <p:cNvPr id="170" name="Google Shape;170;p25"/>
          <p:cNvSpPr txBox="1"/>
          <p:nvPr/>
        </p:nvSpPr>
        <p:spPr>
          <a:xfrm>
            <a:off x="3387300" y="2609513"/>
            <a:ext cx="2369400" cy="2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Face detection </a:t>
            </a:r>
            <a:endParaRPr sz="1800">
              <a:solidFill>
                <a:schemeClr val="dk1"/>
              </a:solidFill>
            </a:endParaRPr>
          </a:p>
        </p:txBody>
      </p:sp>
      <p:sp>
        <p:nvSpPr>
          <p:cNvPr id="171" name="Google Shape;171;p25"/>
          <p:cNvSpPr txBox="1"/>
          <p:nvPr/>
        </p:nvSpPr>
        <p:spPr>
          <a:xfrm>
            <a:off x="2208250" y="4232175"/>
            <a:ext cx="4407000" cy="2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Face detection        +   Kalman filter</a:t>
            </a:r>
            <a:endParaRPr sz="1800">
              <a:solidFill>
                <a:schemeClr val="dk1"/>
              </a:solidFill>
            </a:endParaRPr>
          </a:p>
        </p:txBody>
      </p:sp>
      <p:sp>
        <p:nvSpPr>
          <p:cNvPr id="172" name="Google Shape;172;p25"/>
          <p:cNvSpPr txBox="1"/>
          <p:nvPr/>
        </p:nvSpPr>
        <p:spPr>
          <a:xfrm>
            <a:off x="5756425" y="4837900"/>
            <a:ext cx="35502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source: https://www.youtube.com/watch?v=35usdGuaxoU</a:t>
            </a:r>
            <a:endParaRPr sz="1000">
              <a:solidFill>
                <a:schemeClr val="dk2"/>
              </a:solidFill>
            </a:endParaRPr>
          </a:p>
        </p:txBody>
      </p:sp>
      <p:sp>
        <p:nvSpPr>
          <p:cNvPr id="173" name="Google Shape;173;p25"/>
          <p:cNvSpPr txBox="1"/>
          <p:nvPr/>
        </p:nvSpPr>
        <p:spPr>
          <a:xfrm>
            <a:off x="1072500" y="1252250"/>
            <a:ext cx="6966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frame06</a:t>
            </a:r>
            <a:endParaRPr sz="1000">
              <a:solidFill>
                <a:schemeClr val="dk2"/>
              </a:solidFill>
            </a:endParaRPr>
          </a:p>
        </p:txBody>
      </p:sp>
      <p:sp>
        <p:nvSpPr>
          <p:cNvPr id="174" name="Google Shape;174;p25"/>
          <p:cNvSpPr txBox="1"/>
          <p:nvPr/>
        </p:nvSpPr>
        <p:spPr>
          <a:xfrm>
            <a:off x="3173313" y="1252250"/>
            <a:ext cx="6966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frame07</a:t>
            </a:r>
            <a:endParaRPr sz="1000">
              <a:solidFill>
                <a:schemeClr val="dk2"/>
              </a:solidFill>
            </a:endParaRPr>
          </a:p>
        </p:txBody>
      </p:sp>
      <p:sp>
        <p:nvSpPr>
          <p:cNvPr id="175" name="Google Shape;175;p25"/>
          <p:cNvSpPr txBox="1"/>
          <p:nvPr/>
        </p:nvSpPr>
        <p:spPr>
          <a:xfrm>
            <a:off x="5274075" y="1252250"/>
            <a:ext cx="6966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frame08</a:t>
            </a:r>
            <a:endParaRPr sz="1000">
              <a:solidFill>
                <a:schemeClr val="dk2"/>
              </a:solidFill>
            </a:endParaRPr>
          </a:p>
        </p:txBody>
      </p:sp>
      <p:sp>
        <p:nvSpPr>
          <p:cNvPr id="176" name="Google Shape;176;p25"/>
          <p:cNvSpPr txBox="1"/>
          <p:nvPr/>
        </p:nvSpPr>
        <p:spPr>
          <a:xfrm>
            <a:off x="7183225" y="1252250"/>
            <a:ext cx="6966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frame09</a:t>
            </a:r>
            <a:endParaRPr sz="1000">
              <a:solidFill>
                <a:schemeClr val="dk2"/>
              </a:solidFill>
            </a:endParaRPr>
          </a:p>
        </p:txBody>
      </p:sp>
      <p:pic>
        <p:nvPicPr>
          <p:cNvPr id="177" name="Google Shape;177;p25"/>
          <p:cNvPicPr preferRelativeResize="0"/>
          <p:nvPr/>
        </p:nvPicPr>
        <p:blipFill rotWithShape="1">
          <a:blip r:embed="rId8">
            <a:alphaModFix/>
          </a:blip>
          <a:srcRect b="10469" l="15837" r="24396" t="26653"/>
          <a:stretch/>
        </p:blipFill>
        <p:spPr>
          <a:xfrm>
            <a:off x="2545775" y="3162650"/>
            <a:ext cx="1915400" cy="1127225"/>
          </a:xfrm>
          <a:prstGeom prst="rect">
            <a:avLst/>
          </a:prstGeom>
          <a:noFill/>
          <a:ln>
            <a:noFill/>
          </a:ln>
        </p:spPr>
      </p:pic>
      <p:pic>
        <p:nvPicPr>
          <p:cNvPr id="178" name="Google Shape;178;p25"/>
          <p:cNvPicPr preferRelativeResize="0"/>
          <p:nvPr/>
        </p:nvPicPr>
        <p:blipFill rotWithShape="1">
          <a:blip r:embed="rId9">
            <a:alphaModFix/>
          </a:blip>
          <a:srcRect b="10341" l="15669" r="24223" t="26678"/>
          <a:stretch/>
        </p:blipFill>
        <p:spPr>
          <a:xfrm>
            <a:off x="4664688" y="3162650"/>
            <a:ext cx="1915399" cy="1127225"/>
          </a:xfrm>
          <a:prstGeom prst="rect">
            <a:avLst/>
          </a:prstGeom>
          <a:noFill/>
          <a:ln>
            <a:noFill/>
          </a:ln>
        </p:spPr>
      </p:pic>
      <p:pic>
        <p:nvPicPr>
          <p:cNvPr id="179" name="Google Shape;179;p25"/>
          <p:cNvPicPr preferRelativeResize="0"/>
          <p:nvPr/>
        </p:nvPicPr>
        <p:blipFill rotWithShape="1">
          <a:blip r:embed="rId10">
            <a:alphaModFix/>
          </a:blip>
          <a:srcRect b="10269" l="15236" r="23522" t="26495"/>
          <a:stretch/>
        </p:blipFill>
        <p:spPr>
          <a:xfrm>
            <a:off x="6783600" y="3162650"/>
            <a:ext cx="1951650" cy="1127225"/>
          </a:xfrm>
          <a:prstGeom prst="rect">
            <a:avLst/>
          </a:prstGeom>
          <a:noFill/>
          <a:ln>
            <a:noFill/>
          </a:ln>
        </p:spPr>
      </p:pic>
      <p:sp>
        <p:nvSpPr>
          <p:cNvPr id="180" name="Google Shape;180;p25"/>
          <p:cNvSpPr/>
          <p:nvPr/>
        </p:nvSpPr>
        <p:spPr>
          <a:xfrm>
            <a:off x="5406475" y="2736113"/>
            <a:ext cx="247800" cy="228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5"/>
          <p:cNvSpPr/>
          <p:nvPr/>
        </p:nvSpPr>
        <p:spPr>
          <a:xfrm>
            <a:off x="6290425" y="4376138"/>
            <a:ext cx="247800" cy="228600"/>
          </a:xfrm>
          <a:prstGeom prst="rect">
            <a:avLst/>
          </a:prstGeom>
          <a:no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5"/>
          <p:cNvSpPr/>
          <p:nvPr/>
        </p:nvSpPr>
        <p:spPr>
          <a:xfrm>
            <a:off x="4213375" y="4376150"/>
            <a:ext cx="247800" cy="22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Concealing sensitive information</a:t>
            </a:r>
            <a:endParaRPr/>
          </a:p>
        </p:txBody>
      </p:sp>
      <p:sp>
        <p:nvSpPr>
          <p:cNvPr id="188" name="Google Shape;18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Once we have the coordinates of all the sensitive information in the frame we apply a </a:t>
            </a:r>
            <a:r>
              <a:rPr lang="en"/>
              <a:t>gaussian</a:t>
            </a:r>
            <a:r>
              <a:rPr lang="en"/>
              <a:t> filter to those areas.</a:t>
            </a:r>
            <a:endParaRPr/>
          </a:p>
        </p:txBody>
      </p:sp>
      <p:pic>
        <p:nvPicPr>
          <p:cNvPr id="189" name="Google Shape;189;p26"/>
          <p:cNvPicPr preferRelativeResize="0"/>
          <p:nvPr/>
        </p:nvPicPr>
        <p:blipFill>
          <a:blip r:embed="rId3">
            <a:alphaModFix/>
          </a:blip>
          <a:stretch>
            <a:fillRect/>
          </a:stretch>
        </p:blipFill>
        <p:spPr>
          <a:xfrm>
            <a:off x="5511100" y="2446700"/>
            <a:ext cx="3159600" cy="1777275"/>
          </a:xfrm>
          <a:prstGeom prst="rect">
            <a:avLst/>
          </a:prstGeom>
          <a:noFill/>
          <a:ln>
            <a:noFill/>
          </a:ln>
        </p:spPr>
      </p:pic>
      <p:pic>
        <p:nvPicPr>
          <p:cNvPr id="190" name="Google Shape;190;p26"/>
          <p:cNvPicPr preferRelativeResize="0"/>
          <p:nvPr/>
        </p:nvPicPr>
        <p:blipFill>
          <a:blip r:embed="rId4">
            <a:alphaModFix/>
          </a:blip>
          <a:stretch>
            <a:fillRect/>
          </a:stretch>
        </p:blipFill>
        <p:spPr>
          <a:xfrm>
            <a:off x="473275" y="2490000"/>
            <a:ext cx="3159600" cy="1777275"/>
          </a:xfrm>
          <a:prstGeom prst="rect">
            <a:avLst/>
          </a:prstGeom>
          <a:noFill/>
          <a:ln>
            <a:noFill/>
          </a:ln>
        </p:spPr>
      </p:pic>
      <p:sp>
        <p:nvSpPr>
          <p:cNvPr id="191" name="Google Shape;191;p26"/>
          <p:cNvSpPr/>
          <p:nvPr/>
        </p:nvSpPr>
        <p:spPr>
          <a:xfrm>
            <a:off x="4210575" y="3008825"/>
            <a:ext cx="649800" cy="51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results</a:t>
            </a:r>
            <a:endParaRPr/>
          </a:p>
        </p:txBody>
      </p:sp>
      <p:pic>
        <p:nvPicPr>
          <p:cNvPr id="197" name="Google Shape;197;p27"/>
          <p:cNvPicPr preferRelativeResize="0"/>
          <p:nvPr/>
        </p:nvPicPr>
        <p:blipFill rotWithShape="1">
          <a:blip r:embed="rId3">
            <a:alphaModFix/>
          </a:blip>
          <a:srcRect b="0" l="0" r="0" t="0"/>
          <a:stretch/>
        </p:blipFill>
        <p:spPr>
          <a:xfrm>
            <a:off x="361550" y="445025"/>
            <a:ext cx="3383075" cy="1902975"/>
          </a:xfrm>
          <a:prstGeom prst="rect">
            <a:avLst/>
          </a:prstGeom>
          <a:noFill/>
          <a:ln>
            <a:noFill/>
          </a:ln>
        </p:spPr>
      </p:pic>
      <p:pic>
        <p:nvPicPr>
          <p:cNvPr id="198" name="Google Shape;198;p27"/>
          <p:cNvPicPr preferRelativeResize="0"/>
          <p:nvPr/>
        </p:nvPicPr>
        <p:blipFill>
          <a:blip r:embed="rId4">
            <a:alphaModFix/>
          </a:blip>
          <a:stretch>
            <a:fillRect/>
          </a:stretch>
        </p:blipFill>
        <p:spPr>
          <a:xfrm>
            <a:off x="5399375" y="445025"/>
            <a:ext cx="3383075" cy="1902983"/>
          </a:xfrm>
          <a:prstGeom prst="rect">
            <a:avLst/>
          </a:prstGeom>
          <a:noFill/>
          <a:ln>
            <a:noFill/>
          </a:ln>
        </p:spPr>
      </p:pic>
      <p:sp>
        <p:nvSpPr>
          <p:cNvPr id="199" name="Google Shape;199;p27"/>
          <p:cNvSpPr/>
          <p:nvPr/>
        </p:nvSpPr>
        <p:spPr>
          <a:xfrm>
            <a:off x="4107400" y="3458175"/>
            <a:ext cx="1022700" cy="79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0" name="Google Shape;200;p27"/>
          <p:cNvPicPr preferRelativeResize="0"/>
          <p:nvPr/>
        </p:nvPicPr>
        <p:blipFill rotWithShape="1">
          <a:blip r:embed="rId5">
            <a:alphaModFix/>
          </a:blip>
          <a:srcRect b="18375" l="6405" r="6570" t="11222"/>
          <a:stretch/>
        </p:blipFill>
        <p:spPr>
          <a:xfrm>
            <a:off x="361550" y="2959575"/>
            <a:ext cx="3383076" cy="1898490"/>
          </a:xfrm>
          <a:prstGeom prst="rect">
            <a:avLst/>
          </a:prstGeom>
          <a:noFill/>
          <a:ln>
            <a:noFill/>
          </a:ln>
        </p:spPr>
      </p:pic>
      <p:pic>
        <p:nvPicPr>
          <p:cNvPr id="201" name="Google Shape;201;p27"/>
          <p:cNvPicPr preferRelativeResize="0"/>
          <p:nvPr/>
        </p:nvPicPr>
        <p:blipFill rotWithShape="1">
          <a:blip r:embed="rId6">
            <a:alphaModFix/>
          </a:blip>
          <a:srcRect b="17464" l="5969" r="6110" t="12172"/>
          <a:stretch/>
        </p:blipFill>
        <p:spPr>
          <a:xfrm>
            <a:off x="5397100" y="3003375"/>
            <a:ext cx="3385350" cy="1854700"/>
          </a:xfrm>
          <a:prstGeom prst="rect">
            <a:avLst/>
          </a:prstGeom>
          <a:noFill/>
          <a:ln>
            <a:noFill/>
          </a:ln>
        </p:spPr>
      </p:pic>
      <p:sp>
        <p:nvSpPr>
          <p:cNvPr id="202" name="Google Shape;202;p27"/>
          <p:cNvSpPr/>
          <p:nvPr/>
        </p:nvSpPr>
        <p:spPr>
          <a:xfrm>
            <a:off x="4107400" y="1017725"/>
            <a:ext cx="1022700" cy="79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 Demonstration</a:t>
            </a:r>
            <a:endParaRPr/>
          </a:p>
        </p:txBody>
      </p:sp>
      <p:sp>
        <p:nvSpPr>
          <p:cNvPr id="208" name="Google Shape;20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3">
                  <a:extLst>
                    <a:ext uri="{A12FA001-AC4F-418D-AE19-62706E023703}">
                      <ahyp:hlinkClr val="tx"/>
                    </a:ext>
                  </a:extLst>
                </a:hlinkClick>
              </a:rPr>
              <a:t>Sample Input 1</a:t>
            </a:r>
            <a:r>
              <a:rPr lang="en"/>
              <a:t>		</a:t>
            </a:r>
            <a:r>
              <a:rPr lang="en" u="sng">
                <a:solidFill>
                  <a:schemeClr val="accent5"/>
                </a:solidFill>
                <a:hlinkClick r:id="rId4">
                  <a:extLst>
                    <a:ext uri="{A12FA001-AC4F-418D-AE19-62706E023703}">
                      <ahyp:hlinkClr val="tx"/>
                    </a:ext>
                  </a:extLst>
                </a:hlinkClick>
              </a:rPr>
              <a:t>Sample Output 1</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5"/>
              </a:rPr>
              <a:t>Sample Input 2</a:t>
            </a:r>
            <a:r>
              <a:rPr lang="en"/>
              <a:t>		</a:t>
            </a:r>
            <a:r>
              <a:rPr lang="en" u="sng">
                <a:solidFill>
                  <a:schemeClr val="hlink"/>
                </a:solidFill>
                <a:hlinkClick r:id="rId6"/>
              </a:rPr>
              <a:t>Sample Output 2</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en" u="sng">
                <a:solidFill>
                  <a:schemeClr val="accent5"/>
                </a:solidFill>
                <a:hlinkClick r:id="rId7">
                  <a:extLst>
                    <a:ext uri="{A12FA001-AC4F-418D-AE19-62706E023703}">
                      <ahyp:hlinkClr val="tx"/>
                    </a:ext>
                  </a:extLst>
                </a:hlinkClick>
              </a:rPr>
              <a:t>Sample Input 3</a:t>
            </a:r>
            <a:r>
              <a:rPr lang="en"/>
              <a:t>		</a:t>
            </a:r>
            <a:r>
              <a:rPr lang="en" u="sng">
                <a:solidFill>
                  <a:schemeClr val="accent5"/>
                </a:solidFill>
                <a:hlinkClick r:id="rId8">
                  <a:extLst>
                    <a:ext uri="{A12FA001-AC4F-418D-AE19-62706E023703}">
                      <ahyp:hlinkClr val="tx"/>
                    </a:ext>
                  </a:extLst>
                </a:hlinkClick>
              </a:rPr>
              <a:t>Sample Output 3</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Further improvements</a:t>
            </a:r>
            <a:endParaRPr/>
          </a:p>
        </p:txBody>
      </p:sp>
      <p:sp>
        <p:nvSpPr>
          <p:cNvPr id="214" name="Google Shape;21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Real time performance:</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Currently, our project isn’t fast enough to render frames real time because of the heavy computations running. We plan to further expand on this and try finding the correct balance between processing time and accuracy and try taking this real time.</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b="1" lang="en">
                <a:solidFill>
                  <a:schemeClr val="dk1"/>
                </a:solidFill>
              </a:rPr>
              <a:t>Identify other sensitive information like logos, screens etc</a:t>
            </a:r>
            <a:r>
              <a:rPr b="1" lang="en">
                <a:solidFill>
                  <a:schemeClr val="dk1"/>
                </a:solidFill>
              </a:rPr>
              <a:t>:</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 identification is limited to characters and faces as of now, however there exists other sensitive data in our day to day life, such as logos, screens, etc.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txBox="1"/>
          <p:nvPr>
            <p:ph idx="1" type="body"/>
          </p:nvPr>
        </p:nvSpPr>
        <p:spPr>
          <a:xfrm>
            <a:off x="311700" y="446400"/>
            <a:ext cx="8520600" cy="412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b="1" lang="en">
                <a:solidFill>
                  <a:schemeClr val="dk1"/>
                </a:solidFill>
              </a:rPr>
              <a:t>Targeted blurring (Identification):</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Object detection has two parts: localization and recognition. We have focused only of localization as that was our intent while conceptualising the result. However, specific targeted blurring or certain faces or texts can also be done if we include recognition in this as well.</a:t>
            </a:r>
            <a:endParaRPr>
              <a:solidFill>
                <a:schemeClr val="dk1"/>
              </a:solidFill>
            </a:endParaRPr>
          </a:p>
          <a:p>
            <a:pPr indent="0" lvl="0" marL="457200" rtl="0" algn="l">
              <a:spcBef>
                <a:spcPts val="1200"/>
              </a:spcBef>
              <a:spcAft>
                <a:spcPts val="0"/>
              </a:spcAft>
              <a:buClr>
                <a:schemeClr val="dk1"/>
              </a:buClr>
              <a:buSzPts val="1100"/>
              <a:buFont typeface="Arial"/>
              <a:buNone/>
            </a:pPr>
            <a:r>
              <a:t/>
            </a:r>
            <a:endParaRPr>
              <a:solidFill>
                <a:schemeClr val="dk1"/>
              </a:solidFill>
            </a:endParaRPr>
          </a:p>
          <a:p>
            <a:pPr indent="-342900" lvl="0" marL="457200" rtl="0" algn="l">
              <a:spcBef>
                <a:spcPts val="1200"/>
              </a:spcBef>
              <a:spcAft>
                <a:spcPts val="0"/>
              </a:spcAft>
              <a:buClr>
                <a:schemeClr val="dk1"/>
              </a:buClr>
              <a:buSzPts val="1800"/>
              <a:buChar char="●"/>
            </a:pPr>
            <a:r>
              <a:rPr b="1" lang="en">
                <a:solidFill>
                  <a:schemeClr val="dk1"/>
                </a:solidFill>
              </a:rPr>
              <a:t>Better accuracy for fast moving objects:</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 system struggles to handle fast moving objects that keep coming in and going off screen. It needs better handling for motion blur.</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txBox="1"/>
          <p:nvPr>
            <p:ph type="title"/>
          </p:nvPr>
        </p:nvSpPr>
        <p:spPr>
          <a:xfrm>
            <a:off x="311700" y="1816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620"/>
              <a:t>Thank You</a:t>
            </a:r>
            <a:endParaRPr b="1" sz="3620"/>
          </a:p>
          <a:p>
            <a:pPr indent="0" lvl="0" marL="0" rtl="0" algn="ctr">
              <a:spcBef>
                <a:spcPts val="0"/>
              </a:spcBef>
              <a:spcAft>
                <a:spcPts val="0"/>
              </a:spcAft>
              <a:buSzPts val="990"/>
              <a:buNone/>
            </a:pPr>
            <a:r>
              <a:rPr b="1" lang="en" sz="3620"/>
              <a:t>Q&amp;A</a:t>
            </a:r>
            <a:endParaRPr b="1" sz="36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6" name="Google Shape;66;p14"/>
          <p:cNvSpPr txBox="1"/>
          <p:nvPr>
            <p:ph idx="1" type="body"/>
          </p:nvPr>
        </p:nvSpPr>
        <p:spPr>
          <a:xfrm>
            <a:off x="311700" y="1152475"/>
            <a:ext cx="35484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Clr>
                <a:schemeClr val="dk1"/>
              </a:buClr>
              <a:buSzPct val="56410"/>
              <a:buFont typeface="Arial"/>
              <a:buNone/>
            </a:pPr>
            <a:r>
              <a:rPr lang="en" sz="1950">
                <a:solidFill>
                  <a:schemeClr val="dk1"/>
                </a:solidFill>
              </a:rPr>
              <a:t>With the advancement of artificial intelligence, extensive data collection has become prevalent. However, due to the vast amount of collected data, sensitive information such as people's faces or text may not be adequately protected. Therefore, the goal of this project is to automatically detect sensitive information and apply blurring to ensure its protection.</a:t>
            </a:r>
            <a:endParaRPr sz="1950">
              <a:solidFill>
                <a:schemeClr val="dk1"/>
              </a:solidFill>
            </a:endParaRPr>
          </a:p>
          <a:p>
            <a:pPr indent="0" lvl="0" marL="0" rtl="0" algn="l">
              <a:spcBef>
                <a:spcPts val="0"/>
              </a:spcBef>
              <a:spcAft>
                <a:spcPts val="1200"/>
              </a:spcAft>
              <a:buNone/>
            </a:pPr>
            <a:r>
              <a:rPr lang="en"/>
              <a:t> </a:t>
            </a:r>
            <a:endParaRPr/>
          </a:p>
        </p:txBody>
      </p:sp>
      <p:pic>
        <p:nvPicPr>
          <p:cNvPr id="67" name="Google Shape;67;p14"/>
          <p:cNvPicPr preferRelativeResize="0"/>
          <p:nvPr/>
        </p:nvPicPr>
        <p:blipFill>
          <a:blip r:embed="rId3">
            <a:alphaModFix/>
          </a:blip>
          <a:stretch>
            <a:fillRect/>
          </a:stretch>
        </p:blipFill>
        <p:spPr>
          <a:xfrm>
            <a:off x="5844675" y="369825"/>
            <a:ext cx="2914650" cy="1828800"/>
          </a:xfrm>
          <a:prstGeom prst="rect">
            <a:avLst/>
          </a:prstGeom>
          <a:noFill/>
          <a:ln>
            <a:noFill/>
          </a:ln>
        </p:spPr>
      </p:pic>
      <p:pic>
        <p:nvPicPr>
          <p:cNvPr id="68" name="Google Shape;68;p14"/>
          <p:cNvPicPr preferRelativeResize="0"/>
          <p:nvPr/>
        </p:nvPicPr>
        <p:blipFill>
          <a:blip r:embed="rId4">
            <a:alphaModFix/>
          </a:blip>
          <a:stretch>
            <a:fillRect/>
          </a:stretch>
        </p:blipFill>
        <p:spPr>
          <a:xfrm>
            <a:off x="4011725" y="1017725"/>
            <a:ext cx="2914650" cy="1943100"/>
          </a:xfrm>
          <a:prstGeom prst="rect">
            <a:avLst/>
          </a:prstGeom>
          <a:noFill/>
          <a:ln>
            <a:noFill/>
          </a:ln>
        </p:spPr>
      </p:pic>
      <p:pic>
        <p:nvPicPr>
          <p:cNvPr id="69" name="Google Shape;69;p14"/>
          <p:cNvPicPr preferRelativeResize="0"/>
          <p:nvPr/>
        </p:nvPicPr>
        <p:blipFill>
          <a:blip r:embed="rId5">
            <a:alphaModFix/>
          </a:blip>
          <a:stretch>
            <a:fillRect/>
          </a:stretch>
        </p:blipFill>
        <p:spPr>
          <a:xfrm>
            <a:off x="5582550" y="2639925"/>
            <a:ext cx="3342575" cy="2277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75" name="Google Shape;75;p15"/>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400">
              <a:solidFill>
                <a:schemeClr val="dk1"/>
              </a:solidFill>
            </a:endParaRPr>
          </a:p>
          <a:p>
            <a:pPr indent="0" lvl="0" marL="0" marR="0" rtl="0" algn="l">
              <a:lnSpc>
                <a:spcPct val="115000"/>
              </a:lnSpc>
              <a:spcBef>
                <a:spcPts val="0"/>
              </a:spcBef>
              <a:spcAft>
                <a:spcPts val="0"/>
              </a:spcAft>
              <a:buNone/>
            </a:pPr>
            <a:r>
              <a:rPr lang="en" sz="1400">
                <a:solidFill>
                  <a:schemeClr val="dk1"/>
                </a:solidFill>
                <a:latin typeface="Roboto"/>
                <a:ea typeface="Roboto"/>
                <a:cs typeface="Roboto"/>
                <a:sym typeface="Roboto"/>
              </a:rPr>
              <a:t>Our project consists of four main parts:</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 first part is object detection. Object detection has two domains: </a:t>
            </a:r>
            <a:r>
              <a:rPr lang="en" sz="1400">
                <a:solidFill>
                  <a:schemeClr val="dk1"/>
                </a:solidFill>
                <a:latin typeface="Roboto"/>
                <a:ea typeface="Roboto"/>
                <a:cs typeface="Roboto"/>
                <a:sym typeface="Roboto"/>
              </a:rPr>
              <a:t>classification</a:t>
            </a:r>
            <a:r>
              <a:rPr lang="en" sz="1400">
                <a:solidFill>
                  <a:schemeClr val="dk1"/>
                </a:solidFill>
                <a:latin typeface="Roboto"/>
                <a:ea typeface="Roboto"/>
                <a:cs typeface="Roboto"/>
                <a:sym typeface="Roboto"/>
              </a:rPr>
              <a:t> and localization. Here we focus on just </a:t>
            </a:r>
            <a:r>
              <a:rPr lang="en" sz="1400">
                <a:solidFill>
                  <a:schemeClr val="dk1"/>
                </a:solidFill>
                <a:latin typeface="Roboto"/>
                <a:ea typeface="Roboto"/>
                <a:cs typeface="Roboto"/>
                <a:sym typeface="Roboto"/>
              </a:rPr>
              <a:t>localization.</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W</a:t>
            </a:r>
            <a:r>
              <a:rPr lang="en" sz="1400">
                <a:solidFill>
                  <a:schemeClr val="dk1"/>
                </a:solidFill>
                <a:latin typeface="Roboto"/>
                <a:ea typeface="Roboto"/>
                <a:cs typeface="Roboto"/>
                <a:sym typeface="Roboto"/>
              </a:rPr>
              <a:t>e identify two kinds of biometric data:</a:t>
            </a:r>
            <a:endParaRPr sz="1400">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AutoNum type="alphaLcPeriod"/>
            </a:pPr>
            <a:r>
              <a:rPr lang="en">
                <a:solidFill>
                  <a:schemeClr val="dk1"/>
                </a:solidFill>
                <a:latin typeface="Roboto"/>
                <a:ea typeface="Roboto"/>
                <a:cs typeface="Roboto"/>
                <a:sym typeface="Roboto"/>
              </a:rPr>
              <a:t>The first segment of our project involves </a:t>
            </a:r>
            <a:r>
              <a:rPr b="1" lang="en">
                <a:solidFill>
                  <a:schemeClr val="dk1"/>
                </a:solidFill>
                <a:latin typeface="Roboto"/>
                <a:ea typeface="Roboto"/>
                <a:cs typeface="Roboto"/>
                <a:sym typeface="Roboto"/>
              </a:rPr>
              <a:t>character detection</a:t>
            </a:r>
            <a:r>
              <a:rPr lang="en">
                <a:solidFill>
                  <a:schemeClr val="dk1"/>
                </a:solidFill>
                <a:latin typeface="Roboto"/>
                <a:ea typeface="Roboto"/>
                <a:cs typeface="Roboto"/>
                <a:sym typeface="Roboto"/>
              </a:rPr>
              <a:t>, where a pretrained model within the EasyOCR repository is utilized to discern and locate textual elements in video frames.</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AutoNum type="alphaLcPeriod"/>
            </a:pPr>
            <a:r>
              <a:rPr lang="en">
                <a:solidFill>
                  <a:schemeClr val="dk1"/>
                </a:solidFill>
                <a:latin typeface="Roboto"/>
                <a:ea typeface="Roboto"/>
                <a:cs typeface="Roboto"/>
                <a:sym typeface="Roboto"/>
              </a:rPr>
              <a:t>Following character detection, the second phase focuses on </a:t>
            </a:r>
            <a:r>
              <a:rPr b="1" lang="en">
                <a:solidFill>
                  <a:schemeClr val="dk1"/>
                </a:solidFill>
                <a:latin typeface="Roboto"/>
                <a:ea typeface="Roboto"/>
                <a:cs typeface="Roboto"/>
                <a:sym typeface="Roboto"/>
              </a:rPr>
              <a:t>face detection</a:t>
            </a:r>
            <a:r>
              <a:rPr lang="en">
                <a:solidFill>
                  <a:schemeClr val="dk1"/>
                </a:solidFill>
                <a:latin typeface="Roboto"/>
                <a:ea typeface="Roboto"/>
                <a:cs typeface="Roboto"/>
                <a:sym typeface="Roboto"/>
              </a:rPr>
              <a:t>, aiming to identify and locate human faces within the video content.</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 project's third component leverages the temporal nature of consecutive frame detections as time series data using </a:t>
            </a:r>
            <a:r>
              <a:rPr b="1" lang="en" sz="1400">
                <a:solidFill>
                  <a:schemeClr val="dk1"/>
                </a:solidFill>
                <a:latin typeface="Roboto"/>
                <a:ea typeface="Roboto"/>
                <a:cs typeface="Roboto"/>
                <a:sym typeface="Roboto"/>
              </a:rPr>
              <a:t>Kalman Filters</a:t>
            </a:r>
            <a:r>
              <a:rPr lang="en" sz="1400">
                <a:solidFill>
                  <a:schemeClr val="dk1"/>
                </a:solidFill>
                <a:latin typeface="Roboto"/>
                <a:ea typeface="Roboto"/>
                <a:cs typeface="Roboto"/>
                <a:sym typeface="Roboto"/>
              </a:rPr>
              <a:t>, enhancing overall detection performance.</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latin typeface="Roboto"/>
                <a:ea typeface="Roboto"/>
                <a:cs typeface="Roboto"/>
                <a:sym typeface="Roboto"/>
              </a:rPr>
              <a:t>The conclusive step entails applying </a:t>
            </a:r>
            <a:r>
              <a:rPr b="1" lang="en" sz="1400">
                <a:solidFill>
                  <a:schemeClr val="dk1"/>
                </a:solidFill>
                <a:latin typeface="Roboto"/>
                <a:ea typeface="Roboto"/>
                <a:cs typeface="Roboto"/>
                <a:sym typeface="Roboto"/>
              </a:rPr>
              <a:t>blurring</a:t>
            </a:r>
            <a:r>
              <a:rPr lang="en" sz="1400">
                <a:solidFill>
                  <a:schemeClr val="dk1"/>
                </a:solidFill>
                <a:latin typeface="Roboto"/>
                <a:ea typeface="Roboto"/>
                <a:cs typeface="Roboto"/>
                <a:sym typeface="Roboto"/>
              </a:rPr>
              <a:t> to the bounding boxes derived from these integrated parts.</a:t>
            </a:r>
            <a:endParaRPr sz="1400">
              <a:solidFill>
                <a:schemeClr val="dk1"/>
              </a:solidFill>
              <a:latin typeface="Roboto"/>
              <a:ea typeface="Roboto"/>
              <a:cs typeface="Roboto"/>
              <a:sym typeface="Roboto"/>
            </a:endParaRPr>
          </a:p>
          <a:p>
            <a:pPr indent="0" lvl="0" marL="0" rtl="0" algn="l">
              <a:spcBef>
                <a:spcPts val="0"/>
              </a:spcBef>
              <a:spcAft>
                <a:spcPts val="0"/>
              </a:spcAft>
              <a:buNone/>
            </a:pPr>
            <a:r>
              <a:t/>
            </a:r>
            <a:endParaRPr sz="1400">
              <a:solidFill>
                <a:schemeClr val="dk1"/>
              </a:solidFill>
              <a:latin typeface="Roboto"/>
              <a:ea typeface="Roboto"/>
              <a:cs typeface="Roboto"/>
              <a:sym typeface="Roboto"/>
            </a:endParaRPr>
          </a:p>
          <a:p>
            <a:pPr indent="0" lvl="0" marL="0" rtl="0" algn="l">
              <a:spcBef>
                <a:spcPts val="0"/>
              </a:spcBef>
              <a:spcAft>
                <a:spcPts val="1200"/>
              </a:spcAft>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Architecture</a:t>
            </a:r>
            <a:endParaRPr/>
          </a:p>
        </p:txBody>
      </p:sp>
      <p:pic>
        <p:nvPicPr>
          <p:cNvPr id="81" name="Google Shape;81;p16"/>
          <p:cNvPicPr preferRelativeResize="0"/>
          <p:nvPr/>
        </p:nvPicPr>
        <p:blipFill>
          <a:blip r:embed="rId3">
            <a:alphaModFix/>
          </a:blip>
          <a:stretch>
            <a:fillRect/>
          </a:stretch>
        </p:blipFill>
        <p:spPr>
          <a:xfrm>
            <a:off x="0" y="1866500"/>
            <a:ext cx="9144003" cy="1227828"/>
          </a:xfrm>
          <a:prstGeom prst="rect">
            <a:avLst/>
          </a:prstGeom>
          <a:noFill/>
          <a:ln>
            <a:noFill/>
          </a:ln>
        </p:spPr>
      </p:pic>
      <p:sp>
        <p:nvSpPr>
          <p:cNvPr id="82" name="Google Shape;82;p16"/>
          <p:cNvSpPr/>
          <p:nvPr/>
        </p:nvSpPr>
        <p:spPr>
          <a:xfrm>
            <a:off x="2220325" y="1701575"/>
            <a:ext cx="225900" cy="226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83" name="Google Shape;83;p16"/>
          <p:cNvSpPr/>
          <p:nvPr/>
        </p:nvSpPr>
        <p:spPr>
          <a:xfrm>
            <a:off x="2203325" y="2364388"/>
            <a:ext cx="225900" cy="226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84" name="Google Shape;84;p16"/>
          <p:cNvSpPr/>
          <p:nvPr/>
        </p:nvSpPr>
        <p:spPr>
          <a:xfrm>
            <a:off x="4475525" y="2018350"/>
            <a:ext cx="225900" cy="226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85" name="Google Shape;85;p16"/>
          <p:cNvSpPr/>
          <p:nvPr/>
        </p:nvSpPr>
        <p:spPr>
          <a:xfrm>
            <a:off x="6182250" y="2019700"/>
            <a:ext cx="225900" cy="226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86" name="Google Shape;86;p16"/>
          <p:cNvSpPr txBox="1"/>
          <p:nvPr/>
        </p:nvSpPr>
        <p:spPr>
          <a:xfrm>
            <a:off x="2186325" y="1616875"/>
            <a:ext cx="225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1</a:t>
            </a:r>
            <a:endParaRPr sz="1500">
              <a:solidFill>
                <a:schemeClr val="dk1"/>
              </a:solidFill>
            </a:endParaRPr>
          </a:p>
        </p:txBody>
      </p:sp>
      <p:sp>
        <p:nvSpPr>
          <p:cNvPr id="87" name="Google Shape;87;p16"/>
          <p:cNvSpPr txBox="1"/>
          <p:nvPr/>
        </p:nvSpPr>
        <p:spPr>
          <a:xfrm>
            <a:off x="2173575" y="2266938"/>
            <a:ext cx="225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2</a:t>
            </a:r>
            <a:endParaRPr sz="1500">
              <a:solidFill>
                <a:schemeClr val="dk1"/>
              </a:solidFill>
            </a:endParaRPr>
          </a:p>
        </p:txBody>
      </p:sp>
      <p:sp>
        <p:nvSpPr>
          <p:cNvPr id="88" name="Google Shape;88;p16"/>
          <p:cNvSpPr txBox="1"/>
          <p:nvPr/>
        </p:nvSpPr>
        <p:spPr>
          <a:xfrm>
            <a:off x="4442575" y="1928375"/>
            <a:ext cx="225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3</a:t>
            </a:r>
            <a:endParaRPr sz="1500">
              <a:solidFill>
                <a:schemeClr val="dk1"/>
              </a:solidFill>
            </a:endParaRPr>
          </a:p>
        </p:txBody>
      </p:sp>
      <p:sp>
        <p:nvSpPr>
          <p:cNvPr id="89" name="Google Shape;89;p16"/>
          <p:cNvSpPr txBox="1"/>
          <p:nvPr/>
        </p:nvSpPr>
        <p:spPr>
          <a:xfrm>
            <a:off x="6139725" y="1928375"/>
            <a:ext cx="225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4</a:t>
            </a:r>
            <a:endParaRPr sz="1500">
              <a:solidFill>
                <a:schemeClr val="dk1"/>
              </a:solidFill>
            </a:endParaRPr>
          </a:p>
        </p:txBody>
      </p:sp>
      <p:sp>
        <p:nvSpPr>
          <p:cNvPr id="90" name="Google Shape;90;p16"/>
          <p:cNvSpPr/>
          <p:nvPr/>
        </p:nvSpPr>
        <p:spPr>
          <a:xfrm>
            <a:off x="963025" y="3822475"/>
            <a:ext cx="225900" cy="226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91" name="Google Shape;91;p16"/>
          <p:cNvSpPr txBox="1"/>
          <p:nvPr/>
        </p:nvSpPr>
        <p:spPr>
          <a:xfrm>
            <a:off x="929025" y="3737775"/>
            <a:ext cx="225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1</a:t>
            </a:r>
            <a:endParaRPr sz="1500">
              <a:solidFill>
                <a:schemeClr val="dk1"/>
              </a:solidFill>
            </a:endParaRPr>
          </a:p>
        </p:txBody>
      </p:sp>
      <p:sp>
        <p:nvSpPr>
          <p:cNvPr id="92" name="Google Shape;92;p16"/>
          <p:cNvSpPr/>
          <p:nvPr/>
        </p:nvSpPr>
        <p:spPr>
          <a:xfrm>
            <a:off x="959346" y="4356475"/>
            <a:ext cx="243600" cy="226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93" name="Google Shape;93;p16"/>
          <p:cNvSpPr txBox="1"/>
          <p:nvPr/>
        </p:nvSpPr>
        <p:spPr>
          <a:xfrm>
            <a:off x="929013" y="4265300"/>
            <a:ext cx="2436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2</a:t>
            </a:r>
            <a:endParaRPr sz="1500">
              <a:solidFill>
                <a:schemeClr val="dk1"/>
              </a:solidFill>
            </a:endParaRPr>
          </a:p>
        </p:txBody>
      </p:sp>
      <p:sp>
        <p:nvSpPr>
          <p:cNvPr id="94" name="Google Shape;94;p16"/>
          <p:cNvSpPr/>
          <p:nvPr/>
        </p:nvSpPr>
        <p:spPr>
          <a:xfrm>
            <a:off x="4951075" y="3827750"/>
            <a:ext cx="225900" cy="226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95" name="Google Shape;95;p16"/>
          <p:cNvSpPr txBox="1"/>
          <p:nvPr/>
        </p:nvSpPr>
        <p:spPr>
          <a:xfrm>
            <a:off x="4918125" y="3737775"/>
            <a:ext cx="225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3</a:t>
            </a:r>
            <a:endParaRPr sz="1500">
              <a:solidFill>
                <a:schemeClr val="dk1"/>
              </a:solidFill>
            </a:endParaRPr>
          </a:p>
        </p:txBody>
      </p:sp>
      <p:sp>
        <p:nvSpPr>
          <p:cNvPr id="96" name="Google Shape;96;p16"/>
          <p:cNvSpPr/>
          <p:nvPr/>
        </p:nvSpPr>
        <p:spPr>
          <a:xfrm>
            <a:off x="4953975" y="4356613"/>
            <a:ext cx="225900" cy="226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97" name="Google Shape;97;p16"/>
          <p:cNvSpPr txBox="1"/>
          <p:nvPr/>
        </p:nvSpPr>
        <p:spPr>
          <a:xfrm>
            <a:off x="4911450" y="4265288"/>
            <a:ext cx="2259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4</a:t>
            </a:r>
            <a:endParaRPr sz="1500">
              <a:solidFill>
                <a:schemeClr val="dk1"/>
              </a:solidFill>
            </a:endParaRPr>
          </a:p>
        </p:txBody>
      </p:sp>
      <p:sp>
        <p:nvSpPr>
          <p:cNvPr id="98" name="Google Shape;98;p16"/>
          <p:cNvSpPr txBox="1"/>
          <p:nvPr/>
        </p:nvSpPr>
        <p:spPr>
          <a:xfrm>
            <a:off x="1267400" y="3742975"/>
            <a:ext cx="36441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Face detector: </a:t>
            </a:r>
            <a:endParaRPr sz="1800">
              <a:solidFill>
                <a:schemeClr val="dk2"/>
              </a:solidFill>
            </a:endParaRPr>
          </a:p>
        </p:txBody>
      </p:sp>
      <p:sp>
        <p:nvSpPr>
          <p:cNvPr id="99" name="Google Shape;99;p16"/>
          <p:cNvSpPr txBox="1"/>
          <p:nvPr/>
        </p:nvSpPr>
        <p:spPr>
          <a:xfrm>
            <a:off x="1267400" y="4296625"/>
            <a:ext cx="36837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Character</a:t>
            </a:r>
            <a:r>
              <a:rPr lang="en" sz="1800">
                <a:solidFill>
                  <a:schemeClr val="dk2"/>
                </a:solidFill>
              </a:rPr>
              <a:t> detector: CRAFT</a:t>
            </a:r>
            <a:endParaRPr sz="1800">
              <a:solidFill>
                <a:schemeClr val="dk2"/>
              </a:solidFill>
            </a:endParaRPr>
          </a:p>
        </p:txBody>
      </p:sp>
      <p:sp>
        <p:nvSpPr>
          <p:cNvPr id="100" name="Google Shape;100;p16"/>
          <p:cNvSpPr txBox="1"/>
          <p:nvPr/>
        </p:nvSpPr>
        <p:spPr>
          <a:xfrm>
            <a:off x="5216550" y="3767900"/>
            <a:ext cx="36441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Kalman filter</a:t>
            </a:r>
            <a:endParaRPr sz="1800">
              <a:solidFill>
                <a:schemeClr val="dk2"/>
              </a:solidFill>
            </a:endParaRPr>
          </a:p>
        </p:txBody>
      </p:sp>
      <p:sp>
        <p:nvSpPr>
          <p:cNvPr id="101" name="Google Shape;101;p16"/>
          <p:cNvSpPr txBox="1"/>
          <p:nvPr/>
        </p:nvSpPr>
        <p:spPr>
          <a:xfrm>
            <a:off x="5216550" y="4296775"/>
            <a:ext cx="36441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Gaussian blur</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idx="1" type="body"/>
          </p:nvPr>
        </p:nvSpPr>
        <p:spPr>
          <a:xfrm>
            <a:off x="311700" y="1166550"/>
            <a:ext cx="8520600" cy="3585300"/>
          </a:xfrm>
          <a:prstGeom prst="rect">
            <a:avLst/>
          </a:prstGeom>
        </p:spPr>
        <p:txBody>
          <a:bodyPr anchorCtr="0" anchor="t" bIns="91425" lIns="91425" spcFirstLastPara="1" rIns="91425" wrap="square" tIns="91425">
            <a:normAutofit/>
          </a:bodyPr>
          <a:lstStyle/>
          <a:p>
            <a:pPr indent="-320675" lvl="0" marL="457200" rtl="0" algn="l">
              <a:spcBef>
                <a:spcPts val="0"/>
              </a:spcBef>
              <a:spcAft>
                <a:spcPts val="0"/>
              </a:spcAft>
              <a:buClr>
                <a:srgbClr val="1E1E1E"/>
              </a:buClr>
              <a:buSzPts val="1450"/>
              <a:buChar char="●"/>
            </a:pPr>
            <a:r>
              <a:rPr lang="en" sz="1450">
                <a:solidFill>
                  <a:srgbClr val="1E1E1E"/>
                </a:solidFill>
                <a:highlight>
                  <a:srgbClr val="FFFFFF"/>
                </a:highlight>
              </a:rPr>
              <a:t>We are using the pre trained DNN Face Detector in OpenCV.</a:t>
            </a:r>
            <a:endParaRPr sz="1450">
              <a:solidFill>
                <a:srgbClr val="1E1E1E"/>
              </a:solidFill>
              <a:highlight>
                <a:srgbClr val="FFFFFF"/>
              </a:highlight>
            </a:endParaRPr>
          </a:p>
          <a:p>
            <a:pPr indent="-320675" lvl="0" marL="457200" rtl="0" algn="l">
              <a:spcBef>
                <a:spcPts val="0"/>
              </a:spcBef>
              <a:spcAft>
                <a:spcPts val="0"/>
              </a:spcAft>
              <a:buClr>
                <a:srgbClr val="1E1E1E"/>
              </a:buClr>
              <a:buSzPts val="1450"/>
              <a:buChar char="●"/>
            </a:pPr>
            <a:r>
              <a:rPr lang="en" sz="1450">
                <a:solidFill>
                  <a:srgbClr val="1E1E1E"/>
                </a:solidFill>
                <a:highlight>
                  <a:srgbClr val="FFFFFF"/>
                </a:highlight>
              </a:rPr>
              <a:t>Based on a Single-Shot-Multibox detector and uses ResNet-10 Architecture.</a:t>
            </a:r>
            <a:endParaRPr sz="1450">
              <a:solidFill>
                <a:srgbClr val="1E1E1E"/>
              </a:solidFill>
              <a:highlight>
                <a:srgbClr val="FFFFFF"/>
              </a:highlight>
            </a:endParaRPr>
          </a:p>
          <a:p>
            <a:pPr indent="-320675" lvl="0" marL="457200" rtl="0" algn="l">
              <a:spcBef>
                <a:spcPts val="0"/>
              </a:spcBef>
              <a:spcAft>
                <a:spcPts val="0"/>
              </a:spcAft>
              <a:buClr>
                <a:srgbClr val="1E1E1E"/>
              </a:buClr>
              <a:buSzPts val="1450"/>
              <a:buChar char="●"/>
            </a:pPr>
            <a:r>
              <a:rPr lang="en" sz="1450">
                <a:solidFill>
                  <a:srgbClr val="1E1E1E"/>
                </a:solidFill>
                <a:highlight>
                  <a:srgbClr val="FFFFFF"/>
                </a:highlight>
              </a:rPr>
              <a:t>Model was trained using 300x300 pixel resolution images.</a:t>
            </a:r>
            <a:endParaRPr sz="1450">
              <a:solidFill>
                <a:srgbClr val="1E1E1E"/>
              </a:solidFill>
              <a:highlight>
                <a:srgbClr val="FFFFFF"/>
              </a:highlight>
            </a:endParaRPr>
          </a:p>
          <a:p>
            <a:pPr indent="0" lvl="0" marL="914400" rtl="0" algn="l">
              <a:spcBef>
                <a:spcPts val="1200"/>
              </a:spcBef>
              <a:spcAft>
                <a:spcPts val="1200"/>
              </a:spcAft>
              <a:buNone/>
            </a:pPr>
            <a:r>
              <a:t/>
            </a:r>
            <a:endParaRPr sz="1450">
              <a:solidFill>
                <a:srgbClr val="1E1E1E"/>
              </a:solidFill>
              <a:highlight>
                <a:srgbClr val="FFFFFF"/>
              </a:highlight>
            </a:endParaRPr>
          </a:p>
        </p:txBody>
      </p:sp>
      <p:sp>
        <p:nvSpPr>
          <p:cNvPr id="107" name="Google Shape;10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Face Detection</a:t>
            </a:r>
            <a:endParaRPr/>
          </a:p>
        </p:txBody>
      </p:sp>
      <p:pic>
        <p:nvPicPr>
          <p:cNvPr id="108" name="Google Shape;108;p17"/>
          <p:cNvPicPr preferRelativeResize="0"/>
          <p:nvPr/>
        </p:nvPicPr>
        <p:blipFill rotWithShape="1">
          <a:blip r:embed="rId3">
            <a:alphaModFix/>
          </a:blip>
          <a:srcRect b="18479" l="13695" r="12356" t="16220"/>
          <a:stretch/>
        </p:blipFill>
        <p:spPr>
          <a:xfrm>
            <a:off x="2886418" y="2158500"/>
            <a:ext cx="3371157" cy="2745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Face Detection</a:t>
            </a:r>
            <a:endParaRPr/>
          </a:p>
          <a:p>
            <a:pPr indent="0" lvl="0" marL="0" rtl="0" algn="l">
              <a:spcBef>
                <a:spcPts val="0"/>
              </a:spcBef>
              <a:spcAft>
                <a:spcPts val="0"/>
              </a:spcAft>
              <a:buNone/>
            </a:pPr>
            <a:r>
              <a:t/>
            </a:r>
            <a:endParaRPr/>
          </a:p>
        </p:txBody>
      </p:sp>
      <p:sp>
        <p:nvSpPr>
          <p:cNvPr id="114" name="Google Shape;11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50">
                <a:solidFill>
                  <a:srgbClr val="1E1E1E"/>
                </a:solidFill>
                <a:highlight>
                  <a:schemeClr val="lt1"/>
                </a:highlight>
              </a:rPr>
              <a:t>Advantages of this model:</a:t>
            </a:r>
            <a:endParaRPr sz="1450">
              <a:solidFill>
                <a:srgbClr val="1E1E1E"/>
              </a:solidFill>
              <a:highlight>
                <a:schemeClr val="lt1"/>
              </a:highlight>
            </a:endParaRPr>
          </a:p>
          <a:p>
            <a:pPr indent="-320675" lvl="0" marL="457200" rtl="0" algn="l">
              <a:spcBef>
                <a:spcPts val="1200"/>
              </a:spcBef>
              <a:spcAft>
                <a:spcPts val="0"/>
              </a:spcAft>
              <a:buClr>
                <a:srgbClr val="1E1E1E"/>
              </a:buClr>
              <a:buSzPts val="1450"/>
              <a:buChar char="●"/>
            </a:pPr>
            <a:r>
              <a:rPr lang="en" sz="1450">
                <a:solidFill>
                  <a:srgbClr val="1E1E1E"/>
                </a:solidFill>
                <a:highlight>
                  <a:schemeClr val="lt1"/>
                </a:highlight>
              </a:rPr>
              <a:t>Runs at near real-time on CPU</a:t>
            </a:r>
            <a:endParaRPr sz="1450">
              <a:solidFill>
                <a:srgbClr val="1E1E1E"/>
              </a:solidFill>
              <a:highlight>
                <a:schemeClr val="lt1"/>
              </a:highlight>
            </a:endParaRPr>
          </a:p>
          <a:p>
            <a:pPr indent="-320675" lvl="0" marL="457200" rtl="0" algn="l">
              <a:spcBef>
                <a:spcPts val="0"/>
              </a:spcBef>
              <a:spcAft>
                <a:spcPts val="0"/>
              </a:spcAft>
              <a:buClr>
                <a:srgbClr val="1E1E1E"/>
              </a:buClr>
              <a:buSzPts val="1450"/>
              <a:buChar char="●"/>
            </a:pPr>
            <a:r>
              <a:rPr lang="en" sz="1450">
                <a:solidFill>
                  <a:srgbClr val="1E1E1E"/>
                </a:solidFill>
                <a:highlight>
                  <a:schemeClr val="lt1"/>
                </a:highlight>
              </a:rPr>
              <a:t>Detects faces across various scales</a:t>
            </a:r>
            <a:endParaRPr sz="1450">
              <a:solidFill>
                <a:srgbClr val="1E1E1E"/>
              </a:solidFill>
              <a:highlight>
                <a:schemeClr val="lt1"/>
              </a:highlight>
            </a:endParaRPr>
          </a:p>
          <a:p>
            <a:pPr indent="-320675" lvl="0" marL="457200" rtl="0" algn="l">
              <a:spcBef>
                <a:spcPts val="0"/>
              </a:spcBef>
              <a:spcAft>
                <a:spcPts val="0"/>
              </a:spcAft>
              <a:buClr>
                <a:srgbClr val="1E1E1E"/>
              </a:buClr>
              <a:buSzPts val="1450"/>
              <a:buChar char="●"/>
            </a:pPr>
            <a:r>
              <a:rPr lang="en" sz="1450">
                <a:solidFill>
                  <a:srgbClr val="1E1E1E"/>
                </a:solidFill>
                <a:highlight>
                  <a:schemeClr val="lt1"/>
                </a:highlight>
              </a:rPr>
              <a:t>Works even under substantial occlusion</a:t>
            </a:r>
            <a:endParaRPr sz="1450">
              <a:solidFill>
                <a:srgbClr val="1E1E1E"/>
              </a:solidFill>
              <a:highlight>
                <a:schemeClr val="lt1"/>
              </a:highlight>
            </a:endParaRPr>
          </a:p>
          <a:p>
            <a:pPr indent="-320675" lvl="0" marL="457200" rtl="0" algn="l">
              <a:spcBef>
                <a:spcPts val="0"/>
              </a:spcBef>
              <a:spcAft>
                <a:spcPts val="0"/>
              </a:spcAft>
              <a:buClr>
                <a:srgbClr val="1E1E1E"/>
              </a:buClr>
              <a:buSzPts val="1450"/>
              <a:buChar char="●"/>
            </a:pPr>
            <a:r>
              <a:rPr lang="en" sz="1450">
                <a:solidFill>
                  <a:srgbClr val="1E1E1E"/>
                </a:solidFill>
                <a:highlight>
                  <a:schemeClr val="lt1"/>
                </a:highlight>
              </a:rPr>
              <a:t>Works for different face orientations </a:t>
            </a:r>
            <a:endParaRPr/>
          </a:p>
        </p:txBody>
      </p:sp>
      <p:pic>
        <p:nvPicPr>
          <p:cNvPr id="115" name="Google Shape;115;p18"/>
          <p:cNvPicPr preferRelativeResize="0"/>
          <p:nvPr/>
        </p:nvPicPr>
        <p:blipFill rotWithShape="1">
          <a:blip r:embed="rId3">
            <a:alphaModFix/>
          </a:blip>
          <a:srcRect b="11774" l="12325" r="12151" t="10404"/>
          <a:stretch/>
        </p:blipFill>
        <p:spPr>
          <a:xfrm>
            <a:off x="5632213" y="1017726"/>
            <a:ext cx="2440212" cy="355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Face Detection</a:t>
            </a:r>
            <a:endParaRPr/>
          </a:p>
          <a:p>
            <a:pPr indent="0" lvl="0" marL="0" rtl="0" algn="l">
              <a:spcBef>
                <a:spcPts val="0"/>
              </a:spcBef>
              <a:spcAft>
                <a:spcPts val="0"/>
              </a:spcAft>
              <a:buNone/>
            </a:pPr>
            <a:r>
              <a:t/>
            </a:r>
            <a:endParaRPr/>
          </a:p>
        </p:txBody>
      </p:sp>
      <p:pic>
        <p:nvPicPr>
          <p:cNvPr id="121" name="Google Shape;121;p19"/>
          <p:cNvPicPr preferRelativeResize="0"/>
          <p:nvPr/>
        </p:nvPicPr>
        <p:blipFill rotWithShape="1">
          <a:blip r:embed="rId3">
            <a:alphaModFix/>
          </a:blip>
          <a:srcRect b="10862" l="4579" r="5094" t="8433"/>
          <a:stretch/>
        </p:blipFill>
        <p:spPr>
          <a:xfrm>
            <a:off x="1476750" y="1152475"/>
            <a:ext cx="6190505" cy="3416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Character detection</a:t>
            </a:r>
            <a:endParaRPr/>
          </a:p>
        </p:txBody>
      </p:sp>
      <p:sp>
        <p:nvSpPr>
          <p:cNvPr id="127" name="Google Shape;127;p20"/>
          <p:cNvSpPr txBox="1"/>
          <p:nvPr>
            <p:ph idx="1" type="body"/>
          </p:nvPr>
        </p:nvSpPr>
        <p:spPr>
          <a:xfrm>
            <a:off x="311700" y="1152475"/>
            <a:ext cx="54135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400">
                <a:solidFill>
                  <a:schemeClr val="dk1"/>
                </a:solidFill>
              </a:rPr>
              <a:t>The most common biometric data one can think of is Vehicular number plates, mobile numbers, </a:t>
            </a:r>
            <a:r>
              <a:rPr lang="en" sz="1400">
                <a:solidFill>
                  <a:schemeClr val="dk1"/>
                </a:solidFill>
              </a:rPr>
              <a:t>account</a:t>
            </a:r>
            <a:r>
              <a:rPr lang="en" sz="1400">
                <a:solidFill>
                  <a:schemeClr val="dk1"/>
                </a:solidFill>
              </a:rPr>
              <a:t> number etc. </a:t>
            </a:r>
            <a:r>
              <a:rPr lang="en" sz="1400">
                <a:solidFill>
                  <a:schemeClr val="dk1"/>
                </a:solidFill>
              </a:rPr>
              <a:t>Basically</a:t>
            </a:r>
            <a:r>
              <a:rPr lang="en" sz="1400">
                <a:solidFill>
                  <a:schemeClr val="dk1"/>
                </a:solidFill>
              </a:rPr>
              <a:t> any kind of </a:t>
            </a:r>
            <a:r>
              <a:rPr lang="en" sz="1400">
                <a:solidFill>
                  <a:schemeClr val="dk1"/>
                </a:solidFill>
              </a:rPr>
              <a:t>characters</a:t>
            </a:r>
            <a:r>
              <a:rPr lang="en" sz="1400">
                <a:solidFill>
                  <a:schemeClr val="dk1"/>
                </a:solidFill>
              </a:rPr>
              <a:t>.</a:t>
            </a:r>
            <a:endParaRPr sz="1400">
              <a:solidFill>
                <a:schemeClr val="dk1"/>
              </a:solidFill>
            </a:endParaRPr>
          </a:p>
          <a:p>
            <a:pPr indent="-317500" lvl="0" marL="457200" marR="0" rtl="0" algn="l">
              <a:lnSpc>
                <a:spcPct val="115000"/>
              </a:lnSpc>
              <a:spcBef>
                <a:spcPts val="1200"/>
              </a:spcBef>
              <a:spcAft>
                <a:spcPts val="0"/>
              </a:spcAft>
              <a:buClr>
                <a:schemeClr val="dk1"/>
              </a:buClr>
              <a:buSzPts val="1400"/>
              <a:buChar char="●"/>
            </a:pPr>
            <a:r>
              <a:rPr lang="en" sz="1400">
                <a:solidFill>
                  <a:schemeClr val="dk1"/>
                </a:solidFill>
              </a:rPr>
              <a:t>To solve the </a:t>
            </a:r>
            <a:r>
              <a:rPr lang="en" sz="1400">
                <a:solidFill>
                  <a:schemeClr val="dk1"/>
                </a:solidFill>
              </a:rPr>
              <a:t>character</a:t>
            </a:r>
            <a:r>
              <a:rPr lang="en" sz="1400">
                <a:solidFill>
                  <a:schemeClr val="dk1"/>
                </a:solidFill>
              </a:rPr>
              <a:t> detection problem we employ a pretrained model based on the CRAFT(</a:t>
            </a:r>
            <a:r>
              <a:rPr lang="en" sz="1400">
                <a:solidFill>
                  <a:schemeClr val="dk1"/>
                </a:solidFill>
              </a:rPr>
              <a:t>Character</a:t>
            </a:r>
            <a:r>
              <a:rPr lang="en" sz="1400">
                <a:solidFill>
                  <a:schemeClr val="dk1"/>
                </a:solidFill>
              </a:rPr>
              <a:t> Region Awareness for Text Detection)</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It uses a weakly supervised learning technique to </a:t>
            </a:r>
            <a:r>
              <a:rPr lang="en" sz="1400">
                <a:solidFill>
                  <a:schemeClr val="dk1"/>
                </a:solidFill>
              </a:rPr>
              <a:t>train a Deep Neural net over the VGG-16 architecture.</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It returns the four corners of bounding boxes created over each detected character section.</a:t>
            </a:r>
            <a:endParaRPr sz="1400">
              <a:solidFill>
                <a:schemeClr val="dk1"/>
              </a:solidFill>
            </a:endParaRPr>
          </a:p>
        </p:txBody>
      </p:sp>
      <p:pic>
        <p:nvPicPr>
          <p:cNvPr id="128" name="Google Shape;128;p20"/>
          <p:cNvPicPr preferRelativeResize="0"/>
          <p:nvPr/>
        </p:nvPicPr>
        <p:blipFill>
          <a:blip r:embed="rId3">
            <a:alphaModFix/>
          </a:blip>
          <a:stretch>
            <a:fillRect/>
          </a:stretch>
        </p:blipFill>
        <p:spPr>
          <a:xfrm>
            <a:off x="5725200" y="2785425"/>
            <a:ext cx="3414250" cy="1783450"/>
          </a:xfrm>
          <a:prstGeom prst="rect">
            <a:avLst/>
          </a:prstGeom>
          <a:noFill/>
          <a:ln>
            <a:noFill/>
          </a:ln>
        </p:spPr>
      </p:pic>
      <p:pic>
        <p:nvPicPr>
          <p:cNvPr id="129" name="Google Shape;129;p20"/>
          <p:cNvPicPr preferRelativeResize="0"/>
          <p:nvPr/>
        </p:nvPicPr>
        <p:blipFill>
          <a:blip r:embed="rId4">
            <a:alphaModFix/>
          </a:blip>
          <a:stretch>
            <a:fillRect/>
          </a:stretch>
        </p:blipFill>
        <p:spPr>
          <a:xfrm>
            <a:off x="6081700" y="1017724"/>
            <a:ext cx="2750600" cy="154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1"/>
          <p:cNvPicPr preferRelativeResize="0"/>
          <p:nvPr/>
        </p:nvPicPr>
        <p:blipFill>
          <a:blip r:embed="rId3">
            <a:alphaModFix/>
          </a:blip>
          <a:stretch>
            <a:fillRect/>
          </a:stretch>
        </p:blipFill>
        <p:spPr>
          <a:xfrm>
            <a:off x="1178588" y="266987"/>
            <a:ext cx="6786825" cy="4609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